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58" r:id="rId5"/>
    <p:sldId id="261" r:id="rId6"/>
    <p:sldId id="267" r:id="rId7"/>
    <p:sldId id="268" r:id="rId8"/>
    <p:sldId id="269" r:id="rId9"/>
    <p:sldId id="270" r:id="rId10"/>
    <p:sldId id="265" r:id="rId11"/>
    <p:sldId id="259" r:id="rId12"/>
    <p:sldId id="271" r:id="rId13"/>
    <p:sldId id="272" r:id="rId14"/>
    <p:sldId id="273" r:id="rId15"/>
    <p:sldId id="266" r:id="rId16"/>
    <p:sldId id="260" r:id="rId17"/>
    <p:sldId id="274" r:id="rId18"/>
    <p:sldId id="275" r:id="rId19"/>
    <p:sldId id="276" r:id="rId20"/>
    <p:sldId id="277" r:id="rId21"/>
    <p:sldId id="278" r:id="rId22"/>
    <p:sldId id="279" r:id="rId23"/>
    <p:sldId id="280" r:id="rId24"/>
    <p:sldId id="281" r:id="rId25"/>
    <p:sldId id="262"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0D18DD-D1E7-4974-B727-43A48D66E517}" v="8" dt="2021-10-25T13:15:18.0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94" d="100"/>
          <a:sy n="94"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10/25/2021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ature.com/scitable/topicpage/hox-genes-in-development-the-hox-code-41402/" TargetMode="External"/><Relationship Id="rId2" Type="http://schemas.openxmlformats.org/officeDocument/2006/relationships/hyperlink" Target="https://www.nejm.org/doi/10.1056/NEJMoa2020283"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www.stats.ox.ac.uk/~snijders/siena/Glasgow_data.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worldvaluessurvey.org/wvs.jsp"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D6E4F-1227-46F9-90F2-B952219579CD}"/>
              </a:ext>
            </a:extLst>
          </p:cNvPr>
          <p:cNvSpPr>
            <a:spLocks noGrp="1"/>
          </p:cNvSpPr>
          <p:nvPr>
            <p:ph type="ctrTitle"/>
          </p:nvPr>
        </p:nvSpPr>
        <p:spPr/>
        <p:txBody>
          <a:bodyPr/>
          <a:lstStyle/>
          <a:p>
            <a:r>
              <a:rPr lang="en-US" dirty="0"/>
              <a:t>Clustering Bio Networks, Social Simulation, and Response Prediction</a:t>
            </a:r>
          </a:p>
        </p:txBody>
      </p:sp>
      <p:sp>
        <p:nvSpPr>
          <p:cNvPr id="3" name="Subtitle 2">
            <a:extLst>
              <a:ext uri="{FF2B5EF4-FFF2-40B4-BE49-F238E27FC236}">
                <a16:creationId xmlns:a16="http://schemas.microsoft.com/office/drawing/2014/main" id="{27BDA35C-CF75-4AD3-BFA4-F1B9F7384DC7}"/>
              </a:ext>
            </a:extLst>
          </p:cNvPr>
          <p:cNvSpPr>
            <a:spLocks noGrp="1"/>
          </p:cNvSpPr>
          <p:nvPr>
            <p:ph type="subTitle" idx="1"/>
          </p:nvPr>
        </p:nvSpPr>
        <p:spPr/>
        <p:txBody>
          <a:bodyPr/>
          <a:lstStyle/>
          <a:p>
            <a:r>
              <a:rPr lang="en-US" dirty="0"/>
              <a:t>By: Aamir Mandviwalla</a:t>
            </a:r>
          </a:p>
        </p:txBody>
      </p:sp>
    </p:spTree>
    <p:extLst>
      <p:ext uri="{BB962C8B-B14F-4D97-AF65-F5344CB8AC3E}">
        <p14:creationId xmlns:p14="http://schemas.microsoft.com/office/powerpoint/2010/main" val="3253425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C9126-61CF-432B-92C4-CCC8655EDADD}"/>
              </a:ext>
            </a:extLst>
          </p:cNvPr>
          <p:cNvSpPr>
            <a:spLocks noGrp="1"/>
          </p:cNvSpPr>
          <p:nvPr>
            <p:ph type="title"/>
          </p:nvPr>
        </p:nvSpPr>
        <p:spPr/>
        <p:txBody>
          <a:bodyPr/>
          <a:lstStyle/>
          <a:p>
            <a:r>
              <a:rPr lang="en-US" dirty="0"/>
              <a:t>Who am I?</a:t>
            </a:r>
          </a:p>
        </p:txBody>
      </p:sp>
      <p:sp>
        <p:nvSpPr>
          <p:cNvPr id="3" name="Content Placeholder 2">
            <a:extLst>
              <a:ext uri="{FF2B5EF4-FFF2-40B4-BE49-F238E27FC236}">
                <a16:creationId xmlns:a16="http://schemas.microsoft.com/office/drawing/2014/main" id="{4171D504-9470-452A-8A8E-3A803F79CE03}"/>
              </a:ext>
            </a:extLst>
          </p:cNvPr>
          <p:cNvSpPr>
            <a:spLocks noGrp="1"/>
          </p:cNvSpPr>
          <p:nvPr>
            <p:ph idx="1"/>
          </p:nvPr>
        </p:nvSpPr>
        <p:spPr/>
        <p:txBody>
          <a:bodyPr/>
          <a:lstStyle/>
          <a:p>
            <a:r>
              <a:rPr lang="en-US" dirty="0"/>
              <a:t>Aamir Mandviwalla</a:t>
            </a:r>
          </a:p>
          <a:p>
            <a:endParaRPr lang="en-US" dirty="0"/>
          </a:p>
          <a:p>
            <a:r>
              <a:rPr lang="en-US" dirty="0"/>
              <a:t>3</a:t>
            </a:r>
            <a:r>
              <a:rPr lang="en-US" baseline="30000" dirty="0"/>
              <a:t>rd</a:t>
            </a:r>
            <a:r>
              <a:rPr lang="en-US" dirty="0"/>
              <a:t> year Computer Science PhD student at RPI</a:t>
            </a:r>
          </a:p>
          <a:p>
            <a:endParaRPr lang="en-US" dirty="0"/>
          </a:p>
          <a:p>
            <a:r>
              <a:rPr lang="en-US" dirty="0"/>
              <a:t>Dr. Szymanski is my advisor</a:t>
            </a:r>
          </a:p>
          <a:p>
            <a:endParaRPr lang="en-US" dirty="0"/>
          </a:p>
          <a:p>
            <a:r>
              <a:rPr lang="en-US" dirty="0"/>
              <a:t>B.S. in Mathematics and Computer Science with Teaching from Temple University in 2019</a:t>
            </a:r>
          </a:p>
        </p:txBody>
      </p:sp>
    </p:spTree>
    <p:extLst>
      <p:ext uri="{BB962C8B-B14F-4D97-AF65-F5344CB8AC3E}">
        <p14:creationId xmlns:p14="http://schemas.microsoft.com/office/powerpoint/2010/main" val="2076289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Shape 35">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1FCF47-B701-44D0-B4A8-4D2CED13F3F9}"/>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Project 1 – Clustering on Biological networks</a:t>
            </a:r>
          </a:p>
        </p:txBody>
      </p:sp>
      <p:sp>
        <p:nvSpPr>
          <p:cNvPr id="38" name="Isosceles Triangle 37">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009644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1332C-5294-4445-A9A4-07D156C80AD1}"/>
              </a:ext>
            </a:extLst>
          </p:cNvPr>
          <p:cNvSpPr>
            <a:spLocks noGrp="1"/>
          </p:cNvSpPr>
          <p:nvPr>
            <p:ph type="title"/>
          </p:nvPr>
        </p:nvSpPr>
        <p:spPr/>
        <p:txBody>
          <a:bodyPr/>
          <a:lstStyle/>
          <a:p>
            <a:r>
              <a:rPr lang="en-US" dirty="0"/>
              <a:t>Clustering on biological networks</a:t>
            </a:r>
          </a:p>
        </p:txBody>
      </p:sp>
      <p:sp>
        <p:nvSpPr>
          <p:cNvPr id="3" name="Content Placeholder 2">
            <a:extLst>
              <a:ext uri="{FF2B5EF4-FFF2-40B4-BE49-F238E27FC236}">
                <a16:creationId xmlns:a16="http://schemas.microsoft.com/office/drawing/2014/main" id="{E4E78F97-8DE0-476E-A682-5BDD86C632A4}"/>
              </a:ext>
            </a:extLst>
          </p:cNvPr>
          <p:cNvSpPr>
            <a:spLocks noGrp="1"/>
          </p:cNvSpPr>
          <p:nvPr>
            <p:ph idx="1"/>
          </p:nvPr>
        </p:nvSpPr>
        <p:spPr/>
        <p:txBody>
          <a:bodyPr>
            <a:normAutofit lnSpcReduction="10000"/>
          </a:bodyPr>
          <a:lstStyle/>
          <a:p>
            <a:r>
              <a:rPr lang="en-US" dirty="0"/>
              <a:t>Current estimates: About 20,000 protein-coding genes in humans</a:t>
            </a:r>
          </a:p>
          <a:p>
            <a:pPr lvl="1"/>
            <a:r>
              <a:rPr lang="en-US" dirty="0"/>
              <a:t>Back in 1990, the Human Genome Project was estimating about 100,000</a:t>
            </a:r>
          </a:p>
          <a:p>
            <a:endParaRPr lang="en-US" dirty="0"/>
          </a:p>
          <a:p>
            <a:r>
              <a:rPr lang="en-US" dirty="0"/>
              <a:t>Only about 2000 of these receive the vast majority of research attention</a:t>
            </a:r>
          </a:p>
          <a:p>
            <a:pPr lvl="1"/>
            <a:r>
              <a:rPr lang="en-US" dirty="0"/>
              <a:t>The rest are relatively unknown</a:t>
            </a:r>
          </a:p>
          <a:p>
            <a:pPr lvl="1"/>
            <a:r>
              <a:rPr lang="en-US" dirty="0"/>
              <a:t>It is difficult to get funding to study something that you cannot prove will have any value</a:t>
            </a:r>
          </a:p>
          <a:p>
            <a:pPr lvl="1"/>
            <a:endParaRPr lang="en-US" dirty="0"/>
          </a:p>
          <a:p>
            <a:r>
              <a:rPr lang="en-US" dirty="0"/>
              <a:t>Our objective: Try to learn which of these unknown genes will be useful to study</a:t>
            </a:r>
          </a:p>
          <a:p>
            <a:pPr lvl="1"/>
            <a:r>
              <a:rPr lang="en-US" dirty="0"/>
              <a:t>Idea: Find the genes we already know about that they are most similar to</a:t>
            </a:r>
          </a:p>
        </p:txBody>
      </p:sp>
    </p:spTree>
    <p:extLst>
      <p:ext uri="{BB962C8B-B14F-4D97-AF65-F5344CB8AC3E}">
        <p14:creationId xmlns:p14="http://schemas.microsoft.com/office/powerpoint/2010/main" val="461103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FE72C-6EB2-426D-9AAF-A29EFB58F411}"/>
              </a:ext>
            </a:extLst>
          </p:cNvPr>
          <p:cNvSpPr>
            <a:spLocks noGrp="1"/>
          </p:cNvSpPr>
          <p:nvPr>
            <p:ph type="title"/>
          </p:nvPr>
        </p:nvSpPr>
        <p:spPr/>
        <p:txBody>
          <a:bodyPr/>
          <a:lstStyle/>
          <a:p>
            <a:r>
              <a:rPr lang="en-US" dirty="0"/>
              <a:t>Clustering on biological networks</a:t>
            </a:r>
          </a:p>
        </p:txBody>
      </p:sp>
      <p:sp>
        <p:nvSpPr>
          <p:cNvPr id="3" name="Content Placeholder 2">
            <a:extLst>
              <a:ext uri="{FF2B5EF4-FFF2-40B4-BE49-F238E27FC236}">
                <a16:creationId xmlns:a16="http://schemas.microsoft.com/office/drawing/2014/main" id="{874B33BD-4E54-4D72-A655-2C48B4615A14}"/>
              </a:ext>
            </a:extLst>
          </p:cNvPr>
          <p:cNvSpPr>
            <a:spLocks noGrp="1"/>
          </p:cNvSpPr>
          <p:nvPr>
            <p:ph idx="1"/>
          </p:nvPr>
        </p:nvSpPr>
        <p:spPr/>
        <p:txBody>
          <a:bodyPr/>
          <a:lstStyle/>
          <a:p>
            <a:r>
              <a:rPr lang="en-US"/>
              <a:t>Studies have found that clustering genes shows great promise</a:t>
            </a:r>
          </a:p>
          <a:p>
            <a:pPr lvl="1"/>
            <a:r>
              <a:rPr lang="en-US"/>
              <a:t>Genes in the same clusters tend to have similar functions in the body</a:t>
            </a:r>
          </a:p>
          <a:p>
            <a:pPr lvl="1"/>
            <a:r>
              <a:rPr lang="en-US"/>
              <a:t>A cluster of genes was identified that correlates with risk of severe symptoms when contracting covid-19 </a:t>
            </a:r>
            <a:r>
              <a:rPr lang="en-US">
                <a:hlinkClick r:id="rId2"/>
              </a:rPr>
              <a:t>Genomewide Association Study of Severe Covid-19 with Respiratory Failure | NEJM</a:t>
            </a:r>
            <a:endParaRPr lang="en-US"/>
          </a:p>
          <a:p>
            <a:pPr lvl="1"/>
            <a:r>
              <a:rPr lang="en-US"/>
              <a:t>The Hox gene cluster in animals is famous for strongly correlating with the physical form of the animal </a:t>
            </a:r>
            <a:r>
              <a:rPr lang="en-US">
                <a:hlinkClick r:id="rId3"/>
              </a:rPr>
              <a:t>Hox Genes in Development: The Hox Code | Learn Science at Scitable (nature.com)</a:t>
            </a:r>
            <a:endParaRPr lang="en-US" dirty="0"/>
          </a:p>
        </p:txBody>
      </p:sp>
      <p:pic>
        <p:nvPicPr>
          <p:cNvPr id="4" name="Picture 3">
            <a:extLst>
              <a:ext uri="{FF2B5EF4-FFF2-40B4-BE49-F238E27FC236}">
                <a16:creationId xmlns:a16="http://schemas.microsoft.com/office/drawing/2014/main" id="{3181A9B1-85AD-44F2-914B-6167151CED4A}"/>
              </a:ext>
            </a:extLst>
          </p:cNvPr>
          <p:cNvPicPr>
            <a:picLocks noChangeAspect="1"/>
          </p:cNvPicPr>
          <p:nvPr/>
        </p:nvPicPr>
        <p:blipFill rotWithShape="1">
          <a:blip r:embed="rId4"/>
          <a:srcRect l="24365"/>
          <a:stretch/>
        </p:blipFill>
        <p:spPr>
          <a:xfrm>
            <a:off x="3657600" y="4543790"/>
            <a:ext cx="3804138" cy="2353836"/>
          </a:xfrm>
          <a:prstGeom prst="rect">
            <a:avLst/>
          </a:prstGeom>
        </p:spPr>
      </p:pic>
    </p:spTree>
    <p:extLst>
      <p:ext uri="{BB962C8B-B14F-4D97-AF65-F5344CB8AC3E}">
        <p14:creationId xmlns:p14="http://schemas.microsoft.com/office/powerpoint/2010/main" val="3509685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2AF59-983B-4BB6-A6BE-15A067E5E527}"/>
              </a:ext>
            </a:extLst>
          </p:cNvPr>
          <p:cNvSpPr>
            <a:spLocks noGrp="1"/>
          </p:cNvSpPr>
          <p:nvPr>
            <p:ph type="title"/>
          </p:nvPr>
        </p:nvSpPr>
        <p:spPr/>
        <p:txBody>
          <a:bodyPr/>
          <a:lstStyle/>
          <a:p>
            <a:r>
              <a:rPr lang="en-US" dirty="0"/>
              <a:t>Clustering on biological networks</a:t>
            </a:r>
          </a:p>
        </p:txBody>
      </p:sp>
      <p:sp>
        <p:nvSpPr>
          <p:cNvPr id="4" name="Content Placeholder 2">
            <a:extLst>
              <a:ext uri="{FF2B5EF4-FFF2-40B4-BE49-F238E27FC236}">
                <a16:creationId xmlns:a16="http://schemas.microsoft.com/office/drawing/2014/main" id="{E0AAB826-2897-4192-BBAF-85F144288F86}"/>
              </a:ext>
            </a:extLst>
          </p:cNvPr>
          <p:cNvSpPr>
            <a:spLocks noGrp="1"/>
          </p:cNvSpPr>
          <p:nvPr>
            <p:ph idx="1"/>
          </p:nvPr>
        </p:nvSpPr>
        <p:spPr>
          <a:xfrm>
            <a:off x="677863" y="2160588"/>
            <a:ext cx="8596312" cy="3881437"/>
          </a:xfrm>
        </p:spPr>
        <p:txBody>
          <a:bodyPr/>
          <a:lstStyle/>
          <a:p>
            <a:r>
              <a:rPr lang="en-US" dirty="0"/>
              <a:t>Gene expression cluster analysis</a:t>
            </a:r>
          </a:p>
          <a:p>
            <a:pPr lvl="1"/>
            <a:r>
              <a:rPr lang="en-US" dirty="0"/>
              <a:t>Gene expression – when is a gene “turned on” or off?</a:t>
            </a:r>
          </a:p>
          <a:p>
            <a:pPr lvl="1"/>
            <a:r>
              <a:rPr lang="en-US" dirty="0"/>
              <a:t>Cluster genes based on similarity of on/off times</a:t>
            </a:r>
          </a:p>
        </p:txBody>
      </p:sp>
      <p:graphicFrame>
        <p:nvGraphicFramePr>
          <p:cNvPr id="6" name="Table 4">
            <a:extLst>
              <a:ext uri="{FF2B5EF4-FFF2-40B4-BE49-F238E27FC236}">
                <a16:creationId xmlns:a16="http://schemas.microsoft.com/office/drawing/2014/main" id="{ACA2DE7A-9984-4307-B74A-D70B970220AA}"/>
              </a:ext>
            </a:extLst>
          </p:cNvPr>
          <p:cNvGraphicFramePr>
            <a:graphicFrameLocks noGrp="1"/>
          </p:cNvGraphicFramePr>
          <p:nvPr>
            <p:extLst>
              <p:ext uri="{D42A27DB-BD31-4B8C-83A1-F6EECF244321}">
                <p14:modId xmlns:p14="http://schemas.microsoft.com/office/powerpoint/2010/main" val="2505381834"/>
              </p:ext>
            </p:extLst>
          </p:nvPr>
        </p:nvGraphicFramePr>
        <p:xfrm>
          <a:off x="1247640" y="3428999"/>
          <a:ext cx="6407192" cy="3050178"/>
        </p:xfrm>
        <a:graphic>
          <a:graphicData uri="http://schemas.openxmlformats.org/drawingml/2006/table">
            <a:tbl>
              <a:tblPr firstRow="1" bandRow="1">
                <a:tableStyleId>{5C22544A-7EE6-4342-B048-85BDC9FD1C3A}</a:tableStyleId>
              </a:tblPr>
              <a:tblGrid>
                <a:gridCol w="1601798">
                  <a:extLst>
                    <a:ext uri="{9D8B030D-6E8A-4147-A177-3AD203B41FA5}">
                      <a16:colId xmlns:a16="http://schemas.microsoft.com/office/drawing/2014/main" val="3085139574"/>
                    </a:ext>
                  </a:extLst>
                </a:gridCol>
                <a:gridCol w="1601798">
                  <a:extLst>
                    <a:ext uri="{9D8B030D-6E8A-4147-A177-3AD203B41FA5}">
                      <a16:colId xmlns:a16="http://schemas.microsoft.com/office/drawing/2014/main" val="3250681229"/>
                    </a:ext>
                  </a:extLst>
                </a:gridCol>
                <a:gridCol w="1601798">
                  <a:extLst>
                    <a:ext uri="{9D8B030D-6E8A-4147-A177-3AD203B41FA5}">
                      <a16:colId xmlns:a16="http://schemas.microsoft.com/office/drawing/2014/main" val="4101303662"/>
                    </a:ext>
                  </a:extLst>
                </a:gridCol>
                <a:gridCol w="1601798">
                  <a:extLst>
                    <a:ext uri="{9D8B030D-6E8A-4147-A177-3AD203B41FA5}">
                      <a16:colId xmlns:a16="http://schemas.microsoft.com/office/drawing/2014/main" val="3489839726"/>
                    </a:ext>
                  </a:extLst>
                </a:gridCol>
              </a:tblGrid>
              <a:tr h="385898">
                <a:tc>
                  <a:txBody>
                    <a:bodyPr/>
                    <a:lstStyle/>
                    <a:p>
                      <a:r>
                        <a:rPr lang="en-US" dirty="0"/>
                        <a:t>Gene</a:t>
                      </a:r>
                    </a:p>
                  </a:txBody>
                  <a:tcPr/>
                </a:tc>
                <a:tc>
                  <a:txBody>
                    <a:bodyPr/>
                    <a:lstStyle/>
                    <a:p>
                      <a:r>
                        <a:rPr lang="en-US" dirty="0"/>
                        <a:t>A</a:t>
                      </a:r>
                    </a:p>
                  </a:txBody>
                  <a:tcPr/>
                </a:tc>
                <a:tc>
                  <a:txBody>
                    <a:bodyPr/>
                    <a:lstStyle/>
                    <a:p>
                      <a:r>
                        <a:rPr lang="en-US" dirty="0"/>
                        <a:t>B</a:t>
                      </a:r>
                    </a:p>
                  </a:txBody>
                  <a:tcPr/>
                </a:tc>
                <a:tc>
                  <a:txBody>
                    <a:bodyPr/>
                    <a:lstStyle/>
                    <a:p>
                      <a:r>
                        <a:rPr lang="en-US" dirty="0"/>
                        <a:t>C</a:t>
                      </a:r>
                    </a:p>
                  </a:txBody>
                  <a:tcPr/>
                </a:tc>
                <a:extLst>
                  <a:ext uri="{0D108BD9-81ED-4DB2-BD59-A6C34878D82A}">
                    <a16:rowId xmlns:a16="http://schemas.microsoft.com/office/drawing/2014/main" val="4013374339"/>
                  </a:ext>
                </a:extLst>
              </a:tr>
              <a:tr h="666070">
                <a:tc>
                  <a:txBody>
                    <a:bodyPr/>
                    <a:lstStyle/>
                    <a:p>
                      <a:r>
                        <a:rPr lang="en-US" dirty="0"/>
                        <a:t>Measurement 1</a:t>
                      </a:r>
                    </a:p>
                  </a:txBody>
                  <a:tcPr/>
                </a:tc>
                <a:tc>
                  <a:txBody>
                    <a:bodyPr/>
                    <a:lstStyle/>
                    <a:p>
                      <a:r>
                        <a:rPr lang="en-US" dirty="0">
                          <a:highlight>
                            <a:srgbClr val="FFFF00"/>
                          </a:highlight>
                        </a:rPr>
                        <a:t>On</a:t>
                      </a:r>
                    </a:p>
                  </a:txBody>
                  <a:tcPr/>
                </a:tc>
                <a:tc>
                  <a:txBody>
                    <a:bodyPr/>
                    <a:lstStyle/>
                    <a:p>
                      <a:r>
                        <a:rPr lang="en-US" dirty="0">
                          <a:highlight>
                            <a:srgbClr val="FFFF00"/>
                          </a:highlight>
                        </a:rPr>
                        <a:t>On</a:t>
                      </a:r>
                    </a:p>
                  </a:txBody>
                  <a:tcPr/>
                </a:tc>
                <a:tc>
                  <a:txBody>
                    <a:bodyPr/>
                    <a:lstStyle/>
                    <a:p>
                      <a:r>
                        <a:rPr lang="en-US" dirty="0"/>
                        <a:t>Off</a:t>
                      </a:r>
                    </a:p>
                  </a:txBody>
                  <a:tcPr/>
                </a:tc>
                <a:extLst>
                  <a:ext uri="{0D108BD9-81ED-4DB2-BD59-A6C34878D82A}">
                    <a16:rowId xmlns:a16="http://schemas.microsoft.com/office/drawing/2014/main" val="2174159575"/>
                  </a:ext>
                </a:extLst>
              </a:tr>
              <a:tr h="666070">
                <a:tc>
                  <a:txBody>
                    <a:bodyPr/>
                    <a:lstStyle/>
                    <a:p>
                      <a:r>
                        <a:rPr lang="en-US" dirty="0"/>
                        <a:t>Measurement 2</a:t>
                      </a:r>
                    </a:p>
                  </a:txBody>
                  <a:tcPr/>
                </a:tc>
                <a:tc>
                  <a:txBody>
                    <a:bodyPr/>
                    <a:lstStyle/>
                    <a:p>
                      <a:r>
                        <a:rPr lang="en-US" dirty="0">
                          <a:highlight>
                            <a:srgbClr val="FFFF00"/>
                          </a:highlight>
                        </a:rPr>
                        <a:t>Off</a:t>
                      </a:r>
                    </a:p>
                  </a:txBody>
                  <a:tcPr/>
                </a:tc>
                <a:tc>
                  <a:txBody>
                    <a:bodyPr/>
                    <a:lstStyle/>
                    <a:p>
                      <a:r>
                        <a:rPr lang="en-US" dirty="0">
                          <a:highlight>
                            <a:srgbClr val="FFFF00"/>
                          </a:highlight>
                        </a:rPr>
                        <a:t>Off</a:t>
                      </a:r>
                    </a:p>
                  </a:txBody>
                  <a:tcPr/>
                </a:tc>
                <a:tc>
                  <a:txBody>
                    <a:bodyPr/>
                    <a:lstStyle/>
                    <a:p>
                      <a:r>
                        <a:rPr lang="en-US" dirty="0"/>
                        <a:t>Off</a:t>
                      </a:r>
                    </a:p>
                  </a:txBody>
                  <a:tcPr/>
                </a:tc>
                <a:extLst>
                  <a:ext uri="{0D108BD9-81ED-4DB2-BD59-A6C34878D82A}">
                    <a16:rowId xmlns:a16="http://schemas.microsoft.com/office/drawing/2014/main" val="3451083894"/>
                  </a:ext>
                </a:extLst>
              </a:tr>
              <a:tr h="666070">
                <a:tc>
                  <a:txBody>
                    <a:bodyPr/>
                    <a:lstStyle/>
                    <a:p>
                      <a:r>
                        <a:rPr lang="en-US" dirty="0"/>
                        <a:t>Measurement 3</a:t>
                      </a:r>
                    </a:p>
                  </a:txBody>
                  <a:tcPr/>
                </a:tc>
                <a:tc>
                  <a:txBody>
                    <a:bodyPr/>
                    <a:lstStyle/>
                    <a:p>
                      <a:r>
                        <a:rPr lang="en-US" dirty="0">
                          <a:highlight>
                            <a:srgbClr val="FFFF00"/>
                          </a:highlight>
                        </a:rPr>
                        <a:t>On</a:t>
                      </a:r>
                    </a:p>
                  </a:txBody>
                  <a:tcPr/>
                </a:tc>
                <a:tc>
                  <a:txBody>
                    <a:bodyPr/>
                    <a:lstStyle/>
                    <a:p>
                      <a:r>
                        <a:rPr lang="en-US" dirty="0">
                          <a:highlight>
                            <a:srgbClr val="FFFF00"/>
                          </a:highlight>
                        </a:rPr>
                        <a:t>On</a:t>
                      </a:r>
                    </a:p>
                  </a:txBody>
                  <a:tcPr/>
                </a:tc>
                <a:tc>
                  <a:txBody>
                    <a:bodyPr/>
                    <a:lstStyle/>
                    <a:p>
                      <a:r>
                        <a:rPr lang="en-US" dirty="0">
                          <a:highlight>
                            <a:srgbClr val="FFFF00"/>
                          </a:highlight>
                        </a:rPr>
                        <a:t>On</a:t>
                      </a:r>
                    </a:p>
                  </a:txBody>
                  <a:tcPr/>
                </a:tc>
                <a:extLst>
                  <a:ext uri="{0D108BD9-81ED-4DB2-BD59-A6C34878D82A}">
                    <a16:rowId xmlns:a16="http://schemas.microsoft.com/office/drawing/2014/main" val="1122383759"/>
                  </a:ext>
                </a:extLst>
              </a:tr>
              <a:tr h="666070">
                <a:tc>
                  <a:txBody>
                    <a:bodyPr/>
                    <a:lstStyle/>
                    <a:p>
                      <a:r>
                        <a:rPr lang="en-US" dirty="0"/>
                        <a:t>Measurement 4</a:t>
                      </a:r>
                    </a:p>
                  </a:txBody>
                  <a:tcPr/>
                </a:tc>
                <a:tc>
                  <a:txBody>
                    <a:bodyPr/>
                    <a:lstStyle/>
                    <a:p>
                      <a:r>
                        <a:rPr lang="en-US" dirty="0">
                          <a:highlight>
                            <a:srgbClr val="FFFF00"/>
                          </a:highlight>
                        </a:rPr>
                        <a:t>Off</a:t>
                      </a:r>
                    </a:p>
                  </a:txBody>
                  <a:tcPr/>
                </a:tc>
                <a:tc>
                  <a:txBody>
                    <a:bodyPr/>
                    <a:lstStyle/>
                    <a:p>
                      <a:r>
                        <a:rPr lang="en-US" dirty="0">
                          <a:highlight>
                            <a:srgbClr val="FFFF00"/>
                          </a:highlight>
                        </a:rPr>
                        <a:t>Off</a:t>
                      </a:r>
                    </a:p>
                  </a:txBody>
                  <a:tcPr/>
                </a:tc>
                <a:tc>
                  <a:txBody>
                    <a:bodyPr/>
                    <a:lstStyle/>
                    <a:p>
                      <a:r>
                        <a:rPr lang="en-US" dirty="0"/>
                        <a:t>Off</a:t>
                      </a:r>
                    </a:p>
                  </a:txBody>
                  <a:tcPr/>
                </a:tc>
                <a:extLst>
                  <a:ext uri="{0D108BD9-81ED-4DB2-BD59-A6C34878D82A}">
                    <a16:rowId xmlns:a16="http://schemas.microsoft.com/office/drawing/2014/main" val="934716727"/>
                  </a:ext>
                </a:extLst>
              </a:tr>
            </a:tbl>
          </a:graphicData>
        </a:graphic>
      </p:graphicFrame>
    </p:spTree>
    <p:extLst>
      <p:ext uri="{BB962C8B-B14F-4D97-AF65-F5344CB8AC3E}">
        <p14:creationId xmlns:p14="http://schemas.microsoft.com/office/powerpoint/2010/main" val="3522689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6286-D110-4D39-A5F5-B3573FE7BB65}"/>
              </a:ext>
            </a:extLst>
          </p:cNvPr>
          <p:cNvSpPr>
            <a:spLocks noGrp="1"/>
          </p:cNvSpPr>
          <p:nvPr>
            <p:ph type="title"/>
          </p:nvPr>
        </p:nvSpPr>
        <p:spPr/>
        <p:txBody>
          <a:bodyPr/>
          <a:lstStyle/>
          <a:p>
            <a:r>
              <a:rPr lang="en-US" dirty="0"/>
              <a:t>Clustering on biological networks</a:t>
            </a:r>
          </a:p>
        </p:txBody>
      </p:sp>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80836FD4-5A82-499A-B1F2-F57818A2DC55}"/>
                  </a:ext>
                </a:extLst>
              </p:cNvPr>
              <p:cNvSpPr>
                <a:spLocks noGrp="1"/>
              </p:cNvSpPr>
              <p:nvPr>
                <p:ph idx="1"/>
              </p:nvPr>
            </p:nvSpPr>
            <p:spPr>
              <a:xfrm>
                <a:off x="677863" y="2160588"/>
                <a:ext cx="8596312" cy="3881437"/>
              </a:xfrm>
            </p:spPr>
            <p:txBody>
              <a:bodyPr/>
              <a:lstStyle/>
              <a:p>
                <a:r>
                  <a:rPr lang="en-US" dirty="0"/>
                  <a:t>Input – gene expression measurements for multiple individuals or multiple timeframes (K x N, K measurements of N genes)</a:t>
                </a:r>
                <a:br>
                  <a:rPr lang="en-US" dirty="0"/>
                </a:br>
                <a:br>
                  <a:rPr lang="en-US" dirty="0"/>
                </a:br>
                <a:r>
                  <a:rPr lang="en-US" dirty="0"/>
                  <a:t>OR</a:t>
                </a:r>
              </a:p>
              <a:p>
                <a:r>
                  <a:rPr lang="en-US" dirty="0"/>
                  <a:t>Input – gene expression correlation matrix (N x N, N genes)</a:t>
                </a:r>
              </a:p>
              <a:p>
                <a:pPr lvl="1"/>
                <a:r>
                  <a:rPr lang="en-US" dirty="0"/>
                  <a:t>Use spearman correlation if necessary to get from input 1 to input 2</a:t>
                </a:r>
                <a:br>
                  <a:rPr lang="en-US" dirty="0"/>
                </a:br>
                <a:endParaRPr lang="en-US" dirty="0"/>
              </a:p>
              <a:p>
                <a:r>
                  <a:rPr lang="en-US" dirty="0"/>
                  <a:t>Output – set of clusters of similar genes (</a:t>
                </a:r>
                <a14:m>
                  <m:oMath xmlns:m="http://schemas.openxmlformats.org/officeDocument/2006/math">
                    <m:nary>
                      <m:naryPr>
                        <m:chr m:val="∑"/>
                        <m:subHide m:val="on"/>
                        <m:supHide m:val="on"/>
                        <m:ctrlPr>
                          <a:rPr lang="en-US" i="1" smtClean="0">
                            <a:latin typeface="Cambria Math" panose="02040503050406030204" pitchFamily="18" charset="0"/>
                          </a:rPr>
                        </m:ctrlPr>
                      </m:naryPr>
                      <m:sub/>
                      <m:sup/>
                      <m:e>
                        <m:r>
                          <m:rPr>
                            <m:nor/>
                          </m:rPr>
                          <a:rPr lang="en-US" dirty="0"/>
                          <m:t>|</m:t>
                        </m:r>
                        <m:r>
                          <m:rPr>
                            <m:nor/>
                          </m:rPr>
                          <a:rPr lang="en-US" dirty="0"/>
                          <m:t>Ci</m:t>
                        </m:r>
                        <m:r>
                          <m:rPr>
                            <m:nor/>
                          </m:rPr>
                          <a:rPr lang="en-US" dirty="0"/>
                          <m:t>|</m:t>
                        </m:r>
                      </m:e>
                    </m:nary>
                  </m:oMath>
                </a14:m>
                <a:r>
                  <a:rPr lang="en-US" dirty="0"/>
                  <a:t>= N) </a:t>
                </a:r>
              </a:p>
              <a:p>
                <a:pPr lvl="1"/>
                <a:endParaRPr lang="en-US" dirty="0"/>
              </a:p>
            </p:txBody>
          </p:sp>
        </mc:Choice>
        <mc:Fallback xmlns="">
          <p:sp>
            <p:nvSpPr>
              <p:cNvPr id="4" name="Content Placeholder 2">
                <a:extLst>
                  <a:ext uri="{FF2B5EF4-FFF2-40B4-BE49-F238E27FC236}">
                    <a16:creationId xmlns:a16="http://schemas.microsoft.com/office/drawing/2014/main" id="{80836FD4-5A82-499A-B1F2-F57818A2DC55}"/>
                  </a:ext>
                </a:extLst>
              </p:cNvPr>
              <p:cNvSpPr>
                <a:spLocks noGrp="1" noRot="1" noChangeAspect="1" noMove="1" noResize="1" noEditPoints="1" noAdjustHandles="1" noChangeArrowheads="1" noChangeShapeType="1" noTextEdit="1"/>
              </p:cNvSpPr>
              <p:nvPr>
                <p:ph idx="1"/>
              </p:nvPr>
            </p:nvSpPr>
            <p:spPr>
              <a:xfrm>
                <a:off x="677863" y="2160588"/>
                <a:ext cx="8596312" cy="3881437"/>
              </a:xfrm>
              <a:blipFill>
                <a:blip r:embed="rId2"/>
                <a:stretch>
                  <a:fillRect l="-142" t="-942"/>
                </a:stretch>
              </a:blipFill>
            </p:spPr>
            <p:txBody>
              <a:bodyPr/>
              <a:lstStyle/>
              <a:p>
                <a:r>
                  <a:rPr lang="en-US">
                    <a:noFill/>
                  </a:rPr>
                  <a:t> </a:t>
                </a:r>
              </a:p>
            </p:txBody>
          </p:sp>
        </mc:Fallback>
      </mc:AlternateContent>
    </p:spTree>
    <p:extLst>
      <p:ext uri="{BB962C8B-B14F-4D97-AF65-F5344CB8AC3E}">
        <p14:creationId xmlns:p14="http://schemas.microsoft.com/office/powerpoint/2010/main" val="4084619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7949C-F754-4B16-BAD2-57C3E73980B3}"/>
              </a:ext>
            </a:extLst>
          </p:cNvPr>
          <p:cNvSpPr>
            <a:spLocks noGrp="1"/>
          </p:cNvSpPr>
          <p:nvPr>
            <p:ph type="title"/>
          </p:nvPr>
        </p:nvSpPr>
        <p:spPr/>
        <p:txBody>
          <a:bodyPr/>
          <a:lstStyle/>
          <a:p>
            <a:r>
              <a:rPr lang="en-US" dirty="0"/>
              <a:t>Clustering on biological networks</a:t>
            </a:r>
          </a:p>
        </p:txBody>
      </p:sp>
      <p:sp>
        <p:nvSpPr>
          <p:cNvPr id="3" name="Content Placeholder 2">
            <a:extLst>
              <a:ext uri="{FF2B5EF4-FFF2-40B4-BE49-F238E27FC236}">
                <a16:creationId xmlns:a16="http://schemas.microsoft.com/office/drawing/2014/main" id="{9481A022-647D-41CA-B902-98C24C37A074}"/>
              </a:ext>
            </a:extLst>
          </p:cNvPr>
          <p:cNvSpPr>
            <a:spLocks noGrp="1"/>
          </p:cNvSpPr>
          <p:nvPr>
            <p:ph idx="1"/>
          </p:nvPr>
        </p:nvSpPr>
        <p:spPr/>
        <p:txBody>
          <a:bodyPr>
            <a:normAutofit lnSpcReduction="10000"/>
          </a:bodyPr>
          <a:lstStyle/>
          <a:p>
            <a:r>
              <a:rPr lang="en-US" dirty="0"/>
              <a:t>We treat the correlations as weighted edges between the nodes (genes)</a:t>
            </a:r>
          </a:p>
          <a:p>
            <a:endParaRPr lang="en-US" dirty="0"/>
          </a:p>
          <a:p>
            <a:r>
              <a:rPr lang="en-US" dirty="0"/>
              <a:t>We can use a common network clustering algorithm like Louvain or Affinity Propagation</a:t>
            </a:r>
          </a:p>
          <a:p>
            <a:pPr lvl="1"/>
            <a:r>
              <a:rPr lang="en-US" dirty="0"/>
              <a:t>But due to lack of data – a single clustering may not give us strong results</a:t>
            </a:r>
          </a:p>
          <a:p>
            <a:pPr lvl="1"/>
            <a:endParaRPr lang="en-US" dirty="0"/>
          </a:p>
          <a:p>
            <a:r>
              <a:rPr lang="en-US" dirty="0"/>
              <a:t>Simulated annealing to determine strongest network structure</a:t>
            </a:r>
          </a:p>
          <a:p>
            <a:pPr lvl="1"/>
            <a:r>
              <a:rPr lang="en-US" dirty="0"/>
              <a:t>Shake network (randomly strengthen or weaken edges) repeatedly to determine which clusters break apart easily and which do not</a:t>
            </a:r>
          </a:p>
          <a:p>
            <a:pPr lvl="1"/>
            <a:r>
              <a:rPr lang="en-US" dirty="0"/>
              <a:t>Freeze strongest clusters and repeat process</a:t>
            </a:r>
          </a:p>
          <a:p>
            <a:pPr lvl="1"/>
            <a:r>
              <a:rPr lang="en-US" dirty="0"/>
              <a:t>Continue until all clusters are frozen</a:t>
            </a:r>
          </a:p>
        </p:txBody>
      </p:sp>
    </p:spTree>
    <p:extLst>
      <p:ext uri="{BB962C8B-B14F-4D97-AF65-F5344CB8AC3E}">
        <p14:creationId xmlns:p14="http://schemas.microsoft.com/office/powerpoint/2010/main" val="420438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B9813-EFC6-4D9E-A8BF-7FDD27BAEF40}"/>
              </a:ext>
            </a:extLst>
          </p:cNvPr>
          <p:cNvSpPr>
            <a:spLocks noGrp="1"/>
          </p:cNvSpPr>
          <p:nvPr>
            <p:ph type="title"/>
          </p:nvPr>
        </p:nvSpPr>
        <p:spPr/>
        <p:txBody>
          <a:bodyPr/>
          <a:lstStyle/>
          <a:p>
            <a:r>
              <a:rPr lang="en-US" dirty="0"/>
              <a:t>Clustering on biological networks</a:t>
            </a:r>
          </a:p>
        </p:txBody>
      </p:sp>
      <p:sp>
        <p:nvSpPr>
          <p:cNvPr id="3" name="Content Placeholder 2">
            <a:extLst>
              <a:ext uri="{FF2B5EF4-FFF2-40B4-BE49-F238E27FC236}">
                <a16:creationId xmlns:a16="http://schemas.microsoft.com/office/drawing/2014/main" id="{2D0F12BC-2C1B-4F38-AC9A-8BF98E73BDF7}"/>
              </a:ext>
            </a:extLst>
          </p:cNvPr>
          <p:cNvSpPr>
            <a:spLocks noGrp="1"/>
          </p:cNvSpPr>
          <p:nvPr>
            <p:ph idx="1"/>
          </p:nvPr>
        </p:nvSpPr>
        <p:spPr/>
        <p:txBody>
          <a:bodyPr/>
          <a:lstStyle/>
          <a:p>
            <a:r>
              <a:rPr lang="en-US" dirty="0"/>
              <a:t>Current/Future plan:</a:t>
            </a:r>
          </a:p>
          <a:p>
            <a:r>
              <a:rPr lang="en-US" dirty="0"/>
              <a:t>Amr </a:t>
            </a:r>
            <a:r>
              <a:rPr lang="en-US" dirty="0" err="1"/>
              <a:t>Elsisy</a:t>
            </a:r>
            <a:r>
              <a:rPr lang="en-US" dirty="0"/>
              <a:t> shared last class (?) his work using entropy to identify strongest network structure in criminal networks</a:t>
            </a:r>
          </a:p>
          <a:p>
            <a:endParaRPr lang="en-US" dirty="0"/>
          </a:p>
          <a:p>
            <a:r>
              <a:rPr lang="en-US" dirty="0"/>
              <a:t>Attempt to combine this work and see if the same entropy patterns hold true for bio networks</a:t>
            </a:r>
          </a:p>
        </p:txBody>
      </p:sp>
    </p:spTree>
    <p:extLst>
      <p:ext uri="{BB962C8B-B14F-4D97-AF65-F5344CB8AC3E}">
        <p14:creationId xmlns:p14="http://schemas.microsoft.com/office/powerpoint/2010/main" val="2575081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Shape 35">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CC0E5D-2E05-407D-BAE6-2EC43FEC07EC}"/>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Project 2 – Social Simulation</a:t>
            </a:r>
          </a:p>
        </p:txBody>
      </p:sp>
      <p:sp>
        <p:nvSpPr>
          <p:cNvPr id="38" name="Isosceles Triangle 37">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468605"/>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151C4-9972-4314-A275-43632D009069}"/>
              </a:ext>
            </a:extLst>
          </p:cNvPr>
          <p:cNvSpPr>
            <a:spLocks noGrp="1"/>
          </p:cNvSpPr>
          <p:nvPr>
            <p:ph type="title"/>
          </p:nvPr>
        </p:nvSpPr>
        <p:spPr/>
        <p:txBody>
          <a:bodyPr/>
          <a:lstStyle/>
          <a:p>
            <a:r>
              <a:rPr lang="en-US" dirty="0"/>
              <a:t>Social Simulation</a:t>
            </a:r>
          </a:p>
        </p:txBody>
      </p:sp>
      <p:sp>
        <p:nvSpPr>
          <p:cNvPr id="3" name="Content Placeholder 2">
            <a:extLst>
              <a:ext uri="{FF2B5EF4-FFF2-40B4-BE49-F238E27FC236}">
                <a16:creationId xmlns:a16="http://schemas.microsoft.com/office/drawing/2014/main" id="{C44C98B6-A97B-4FCD-AAFC-65DAC424F3FC}"/>
              </a:ext>
            </a:extLst>
          </p:cNvPr>
          <p:cNvSpPr>
            <a:spLocks noGrp="1"/>
          </p:cNvSpPr>
          <p:nvPr>
            <p:ph idx="1"/>
          </p:nvPr>
        </p:nvSpPr>
        <p:spPr/>
        <p:txBody>
          <a:bodyPr/>
          <a:lstStyle/>
          <a:p>
            <a:r>
              <a:rPr lang="en-US" dirty="0"/>
              <a:t>DARPA challenge – </a:t>
            </a:r>
          </a:p>
          <a:p>
            <a:pPr lvl="1"/>
            <a:r>
              <a:rPr lang="en-US" dirty="0"/>
              <a:t>Given: large set of social media posts (tweets, </a:t>
            </a:r>
            <a:r>
              <a:rPr lang="en-US" dirty="0" err="1"/>
              <a:t>youtube</a:t>
            </a:r>
            <a:r>
              <a:rPr lang="en-US" dirty="0"/>
              <a:t> comments, reddit threads, etc.) </a:t>
            </a:r>
          </a:p>
          <a:p>
            <a:pPr lvl="1"/>
            <a:r>
              <a:rPr lang="en-US" dirty="0"/>
              <a:t>Given: each post manually annotated as to whether they relate to certain topics (economy, foreign relations, covid, etc.)</a:t>
            </a:r>
          </a:p>
          <a:p>
            <a:pPr lvl="1"/>
            <a:r>
              <a:rPr lang="en-US" dirty="0"/>
              <a:t>Challenge: create a model that can simulate future activity related to the same topics on the same platforms</a:t>
            </a:r>
          </a:p>
        </p:txBody>
      </p:sp>
    </p:spTree>
    <p:extLst>
      <p:ext uri="{BB962C8B-B14F-4D97-AF65-F5344CB8AC3E}">
        <p14:creationId xmlns:p14="http://schemas.microsoft.com/office/powerpoint/2010/main" val="3721910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F7356-CDBA-49E0-99B1-15C34983F03B}"/>
              </a:ext>
            </a:extLst>
          </p:cNvPr>
          <p:cNvSpPr>
            <a:spLocks noGrp="1"/>
          </p:cNvSpPr>
          <p:nvPr>
            <p:ph type="title"/>
          </p:nvPr>
        </p:nvSpPr>
        <p:spPr/>
        <p:txBody>
          <a:bodyPr/>
          <a:lstStyle/>
          <a:p>
            <a:r>
              <a:rPr lang="en-US" dirty="0"/>
              <a:t>Social Simulation</a:t>
            </a:r>
          </a:p>
        </p:txBody>
      </p:sp>
      <p:sp>
        <p:nvSpPr>
          <p:cNvPr id="3" name="Content Placeholder 2">
            <a:extLst>
              <a:ext uri="{FF2B5EF4-FFF2-40B4-BE49-F238E27FC236}">
                <a16:creationId xmlns:a16="http://schemas.microsoft.com/office/drawing/2014/main" id="{46EA1F21-B78C-415C-B065-0E0E91652D63}"/>
              </a:ext>
            </a:extLst>
          </p:cNvPr>
          <p:cNvSpPr>
            <a:spLocks noGrp="1"/>
          </p:cNvSpPr>
          <p:nvPr>
            <p:ph idx="1"/>
          </p:nvPr>
        </p:nvSpPr>
        <p:spPr/>
        <p:txBody>
          <a:bodyPr/>
          <a:lstStyle/>
          <a:p>
            <a:r>
              <a:rPr lang="en-US" dirty="0"/>
              <a:t>AMALIA platform:</a:t>
            </a:r>
          </a:p>
          <a:p>
            <a:pPr lvl="1"/>
            <a:r>
              <a:rPr lang="en-US" dirty="0"/>
              <a:t>Worked on by many students</a:t>
            </a:r>
          </a:p>
          <a:p>
            <a:pPr lvl="1"/>
            <a:r>
              <a:rPr lang="en-US" dirty="0"/>
              <a:t>Start-to-finish pipeline: goes from raw input dataset to final simulated dataset in one click</a:t>
            </a:r>
          </a:p>
          <a:p>
            <a:pPr lvl="1"/>
            <a:r>
              <a:rPr lang="en-US" dirty="0"/>
              <a:t>My focus – algorithm to predict volume of activity per topic per day</a:t>
            </a:r>
          </a:p>
          <a:p>
            <a:r>
              <a:rPr lang="en-US" dirty="0"/>
              <a:t>Long short-term memory (LSTM) artificial recurrent neural network (RNN)</a:t>
            </a:r>
          </a:p>
        </p:txBody>
      </p:sp>
      <p:pic>
        <p:nvPicPr>
          <p:cNvPr id="4" name="Picture 3">
            <a:extLst>
              <a:ext uri="{FF2B5EF4-FFF2-40B4-BE49-F238E27FC236}">
                <a16:creationId xmlns:a16="http://schemas.microsoft.com/office/drawing/2014/main" id="{48E11D75-3149-47F2-A7A6-DA5457A04FA4}"/>
              </a:ext>
            </a:extLst>
          </p:cNvPr>
          <p:cNvPicPr>
            <a:picLocks noChangeAspect="1"/>
          </p:cNvPicPr>
          <p:nvPr/>
        </p:nvPicPr>
        <p:blipFill>
          <a:blip r:embed="rId2"/>
          <a:stretch>
            <a:fillRect/>
          </a:stretch>
        </p:blipFill>
        <p:spPr>
          <a:xfrm>
            <a:off x="677334" y="4253332"/>
            <a:ext cx="6584600" cy="2604668"/>
          </a:xfrm>
          <a:prstGeom prst="rect">
            <a:avLst/>
          </a:prstGeom>
        </p:spPr>
      </p:pic>
    </p:spTree>
    <p:extLst>
      <p:ext uri="{BB962C8B-B14F-4D97-AF65-F5344CB8AC3E}">
        <p14:creationId xmlns:p14="http://schemas.microsoft.com/office/powerpoint/2010/main" val="34372559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ED8F1-480E-41D5-9724-156EFB2AB8E0}"/>
              </a:ext>
            </a:extLst>
          </p:cNvPr>
          <p:cNvSpPr>
            <a:spLocks noGrp="1"/>
          </p:cNvSpPr>
          <p:nvPr>
            <p:ph type="title"/>
          </p:nvPr>
        </p:nvSpPr>
        <p:spPr/>
        <p:txBody>
          <a:bodyPr/>
          <a:lstStyle/>
          <a:p>
            <a:r>
              <a:rPr lang="en-US" dirty="0"/>
              <a:t>Social Simulation</a:t>
            </a:r>
          </a:p>
        </p:txBody>
      </p:sp>
      <p:sp>
        <p:nvSpPr>
          <p:cNvPr id="3" name="Content Placeholder 2">
            <a:extLst>
              <a:ext uri="{FF2B5EF4-FFF2-40B4-BE49-F238E27FC236}">
                <a16:creationId xmlns:a16="http://schemas.microsoft.com/office/drawing/2014/main" id="{66333DC5-C551-4215-8149-BAFEDD348C1B}"/>
              </a:ext>
            </a:extLst>
          </p:cNvPr>
          <p:cNvSpPr>
            <a:spLocks noGrp="1"/>
          </p:cNvSpPr>
          <p:nvPr>
            <p:ph idx="1"/>
          </p:nvPr>
        </p:nvSpPr>
        <p:spPr/>
        <p:txBody>
          <a:bodyPr/>
          <a:lstStyle/>
          <a:p>
            <a:r>
              <a:rPr lang="en-US" dirty="0"/>
              <a:t>LSTM simplified:</a:t>
            </a:r>
          </a:p>
          <a:p>
            <a:pPr lvl="1"/>
            <a:r>
              <a:rPr lang="en-US" dirty="0"/>
              <a:t>Short-term memory: </a:t>
            </a:r>
          </a:p>
          <a:p>
            <a:pPr lvl="2"/>
            <a:r>
              <a:rPr lang="en-US" dirty="0"/>
              <a:t>What parameters worked best yesterday?</a:t>
            </a:r>
          </a:p>
          <a:p>
            <a:pPr lvl="2"/>
            <a:r>
              <a:rPr lang="en-US" dirty="0"/>
              <a:t>Update each time-step (each day)</a:t>
            </a:r>
          </a:p>
          <a:p>
            <a:pPr lvl="1"/>
            <a:r>
              <a:rPr lang="en-US" dirty="0"/>
              <a:t>Long-term memory: </a:t>
            </a:r>
          </a:p>
          <a:p>
            <a:pPr lvl="2"/>
            <a:r>
              <a:rPr lang="en-US" dirty="0"/>
              <a:t>What long-term patterns can we learn (Sundays always have lower activity?)</a:t>
            </a:r>
          </a:p>
          <a:p>
            <a:pPr lvl="2"/>
            <a:r>
              <a:rPr lang="en-US" dirty="0"/>
              <a:t>Manually determine sequence length (ex: 7 days)</a:t>
            </a:r>
          </a:p>
          <a:p>
            <a:pPr lvl="2"/>
            <a:r>
              <a:rPr lang="en-US" dirty="0"/>
              <a:t>State variables for each step of sequence (ex: each day of week)</a:t>
            </a:r>
          </a:p>
          <a:p>
            <a:pPr lvl="1"/>
            <a:r>
              <a:rPr lang="en-US" dirty="0"/>
              <a:t>Combine the two to determine final output</a:t>
            </a:r>
          </a:p>
        </p:txBody>
      </p:sp>
    </p:spTree>
    <p:extLst>
      <p:ext uri="{BB962C8B-B14F-4D97-AF65-F5344CB8AC3E}">
        <p14:creationId xmlns:p14="http://schemas.microsoft.com/office/powerpoint/2010/main" val="268370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69AE7-60BD-4D06-A3AA-556C4492A51C}"/>
              </a:ext>
            </a:extLst>
          </p:cNvPr>
          <p:cNvSpPr>
            <a:spLocks noGrp="1"/>
          </p:cNvSpPr>
          <p:nvPr>
            <p:ph type="title"/>
          </p:nvPr>
        </p:nvSpPr>
        <p:spPr/>
        <p:txBody>
          <a:bodyPr/>
          <a:lstStyle/>
          <a:p>
            <a:r>
              <a:rPr lang="en-US" dirty="0"/>
              <a:t>Social Simulation</a:t>
            </a:r>
          </a:p>
        </p:txBody>
      </p:sp>
      <p:sp>
        <p:nvSpPr>
          <p:cNvPr id="3" name="Content Placeholder 2">
            <a:extLst>
              <a:ext uri="{FF2B5EF4-FFF2-40B4-BE49-F238E27FC236}">
                <a16:creationId xmlns:a16="http://schemas.microsoft.com/office/drawing/2014/main" id="{3BF9BA43-15F0-4F15-B7AD-CD033541FB89}"/>
              </a:ext>
            </a:extLst>
          </p:cNvPr>
          <p:cNvSpPr>
            <a:spLocks noGrp="1"/>
          </p:cNvSpPr>
          <p:nvPr>
            <p:ph idx="1"/>
          </p:nvPr>
        </p:nvSpPr>
        <p:spPr/>
        <p:txBody>
          <a:bodyPr/>
          <a:lstStyle/>
          <a:p>
            <a:r>
              <a:rPr lang="en-US" dirty="0"/>
              <a:t>Current/Future plan:</a:t>
            </a:r>
          </a:p>
          <a:p>
            <a:r>
              <a:rPr lang="en-US" dirty="0"/>
              <a:t>Final challenge ended in August</a:t>
            </a:r>
          </a:p>
          <a:p>
            <a:pPr lvl="1"/>
            <a:r>
              <a:rPr lang="en-US" dirty="0"/>
              <a:t>Official results not released yet</a:t>
            </a:r>
          </a:p>
          <a:p>
            <a:r>
              <a:rPr lang="en-US" dirty="0"/>
              <a:t>Hybrid model</a:t>
            </a:r>
          </a:p>
          <a:p>
            <a:pPr lvl="1"/>
            <a:r>
              <a:rPr lang="en-US" dirty="0"/>
              <a:t>Different algorithms (ex: LSTM, Linear Regression, Replay, Decision Tree, etc.) did better at different tasks (ex: some were better at predicting spikes while others were better at simulating regular days)</a:t>
            </a:r>
          </a:p>
          <a:p>
            <a:pPr lvl="1"/>
            <a:r>
              <a:rPr lang="en-US" dirty="0"/>
              <a:t>Could we train a model to predict which algorithm will have the best prediction on a given day?</a:t>
            </a:r>
          </a:p>
        </p:txBody>
      </p:sp>
    </p:spTree>
    <p:extLst>
      <p:ext uri="{BB962C8B-B14F-4D97-AF65-F5344CB8AC3E}">
        <p14:creationId xmlns:p14="http://schemas.microsoft.com/office/powerpoint/2010/main" val="1986596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Shape 35">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952EE3-00A5-44E4-B24B-403F6C1B9D89}"/>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Project 3 – Response Prediction</a:t>
            </a:r>
          </a:p>
        </p:txBody>
      </p:sp>
      <p:sp>
        <p:nvSpPr>
          <p:cNvPr id="38" name="Isosceles Triangle 37">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9909259"/>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DAF67-FC47-432A-B5F3-A58A4ABA7B5A}"/>
              </a:ext>
            </a:extLst>
          </p:cNvPr>
          <p:cNvSpPr>
            <a:spLocks noGrp="1"/>
          </p:cNvSpPr>
          <p:nvPr>
            <p:ph type="title"/>
          </p:nvPr>
        </p:nvSpPr>
        <p:spPr/>
        <p:txBody>
          <a:bodyPr/>
          <a:lstStyle/>
          <a:p>
            <a:r>
              <a:rPr lang="en-US" dirty="0"/>
              <a:t>Response Prediction</a:t>
            </a:r>
          </a:p>
        </p:txBody>
      </p:sp>
      <p:sp>
        <p:nvSpPr>
          <p:cNvPr id="3" name="Content Placeholder 2">
            <a:extLst>
              <a:ext uri="{FF2B5EF4-FFF2-40B4-BE49-F238E27FC236}">
                <a16:creationId xmlns:a16="http://schemas.microsoft.com/office/drawing/2014/main" id="{4C930E7A-9AE5-41D0-8BC9-4778BE08418D}"/>
              </a:ext>
            </a:extLst>
          </p:cNvPr>
          <p:cNvSpPr>
            <a:spLocks noGrp="1"/>
          </p:cNvSpPr>
          <p:nvPr>
            <p:ph idx="1"/>
          </p:nvPr>
        </p:nvSpPr>
        <p:spPr/>
        <p:txBody>
          <a:bodyPr/>
          <a:lstStyle/>
          <a:p>
            <a:r>
              <a:rPr lang="en-US" dirty="0"/>
              <a:t>Predict how individual social media users will act in the future</a:t>
            </a:r>
          </a:p>
          <a:p>
            <a:pPr lvl="1"/>
            <a:r>
              <a:rPr lang="en-US" dirty="0"/>
              <a:t>Instead of predicting “There will be 10 threads and 70 comments on reddit today with 40 users with the following degree distribution related to the topic of the economy”</a:t>
            </a:r>
          </a:p>
          <a:p>
            <a:pPr lvl="1"/>
            <a:r>
              <a:rPr lang="en-US" dirty="0"/>
              <a:t>Predict that user A will talk about the economy on reddit today and with a specific stance (ex: positive, negative)</a:t>
            </a:r>
          </a:p>
          <a:p>
            <a:pPr lvl="1"/>
            <a:r>
              <a:rPr lang="en-US" dirty="0"/>
              <a:t>Predict this for all users for all topics</a:t>
            </a:r>
          </a:p>
        </p:txBody>
      </p:sp>
    </p:spTree>
    <p:extLst>
      <p:ext uri="{BB962C8B-B14F-4D97-AF65-F5344CB8AC3E}">
        <p14:creationId xmlns:p14="http://schemas.microsoft.com/office/powerpoint/2010/main" val="3075394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829F2-0362-476A-A318-B769F6B9672B}"/>
              </a:ext>
            </a:extLst>
          </p:cNvPr>
          <p:cNvSpPr>
            <a:spLocks noGrp="1"/>
          </p:cNvSpPr>
          <p:nvPr>
            <p:ph type="title"/>
          </p:nvPr>
        </p:nvSpPr>
        <p:spPr/>
        <p:txBody>
          <a:bodyPr/>
          <a:lstStyle/>
          <a:p>
            <a:r>
              <a:rPr lang="en-US" dirty="0"/>
              <a:t>Response Prediction</a:t>
            </a:r>
          </a:p>
        </p:txBody>
      </p:sp>
      <p:sp>
        <p:nvSpPr>
          <p:cNvPr id="3" name="Content Placeholder 2">
            <a:extLst>
              <a:ext uri="{FF2B5EF4-FFF2-40B4-BE49-F238E27FC236}">
                <a16:creationId xmlns:a16="http://schemas.microsoft.com/office/drawing/2014/main" id="{AB929021-4B27-472A-BDB6-12668FC72726}"/>
              </a:ext>
            </a:extLst>
          </p:cNvPr>
          <p:cNvSpPr>
            <a:spLocks noGrp="1"/>
          </p:cNvSpPr>
          <p:nvPr>
            <p:ph idx="1"/>
          </p:nvPr>
        </p:nvSpPr>
        <p:spPr/>
        <p:txBody>
          <a:bodyPr/>
          <a:lstStyle/>
          <a:p>
            <a:r>
              <a:rPr lang="en-US" dirty="0"/>
              <a:t>First, we must mine some demographic/psychographic attributes about users from the raw posts</a:t>
            </a:r>
          </a:p>
          <a:p>
            <a:pPr lvl="1"/>
            <a:r>
              <a:rPr lang="en-US" dirty="0"/>
              <a:t>Research has shown that specific word-choice has strong correlations with moral beliefs</a:t>
            </a:r>
          </a:p>
          <a:p>
            <a:pPr lvl="1"/>
            <a:endParaRPr lang="en-US" dirty="0"/>
          </a:p>
          <a:p>
            <a:r>
              <a:rPr lang="en-US" dirty="0"/>
              <a:t>Next, we determine which of those attributes correlate strongly with specific stances on each topic</a:t>
            </a:r>
          </a:p>
          <a:p>
            <a:endParaRPr lang="en-US" dirty="0"/>
          </a:p>
          <a:p>
            <a:r>
              <a:rPr lang="en-US" dirty="0"/>
              <a:t>Finally, we can use this knowledge to predict how each user will act</a:t>
            </a:r>
          </a:p>
        </p:txBody>
      </p:sp>
    </p:spTree>
    <p:extLst>
      <p:ext uri="{BB962C8B-B14F-4D97-AF65-F5344CB8AC3E}">
        <p14:creationId xmlns:p14="http://schemas.microsoft.com/office/powerpoint/2010/main" val="29551605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6D840-51C5-4FA2-AB8C-CD0ED1CCB4AB}"/>
              </a:ext>
            </a:extLst>
          </p:cNvPr>
          <p:cNvSpPr>
            <a:spLocks noGrp="1"/>
          </p:cNvSpPr>
          <p:nvPr>
            <p:ph type="title"/>
          </p:nvPr>
        </p:nvSpPr>
        <p:spPr/>
        <p:txBody>
          <a:bodyPr/>
          <a:lstStyle/>
          <a:p>
            <a:r>
              <a:rPr lang="en-US" dirty="0"/>
              <a:t>Response Prediction</a:t>
            </a:r>
          </a:p>
        </p:txBody>
      </p:sp>
      <p:sp>
        <p:nvSpPr>
          <p:cNvPr id="3" name="Content Placeholder 2">
            <a:extLst>
              <a:ext uri="{FF2B5EF4-FFF2-40B4-BE49-F238E27FC236}">
                <a16:creationId xmlns:a16="http://schemas.microsoft.com/office/drawing/2014/main" id="{8D1F3F19-D8F6-45AD-B935-D52516BB7BD0}"/>
              </a:ext>
            </a:extLst>
          </p:cNvPr>
          <p:cNvSpPr>
            <a:spLocks noGrp="1"/>
          </p:cNvSpPr>
          <p:nvPr>
            <p:ph idx="1"/>
          </p:nvPr>
        </p:nvSpPr>
        <p:spPr/>
        <p:txBody>
          <a:bodyPr/>
          <a:lstStyle/>
          <a:p>
            <a:r>
              <a:rPr lang="en-US" dirty="0"/>
              <a:t>Dataset - Teenage Friends and Lifestyle Study - </a:t>
            </a:r>
            <a:r>
              <a:rPr lang="en-US" dirty="0">
                <a:hlinkClick r:id="rId2"/>
              </a:rPr>
              <a:t>Description Teenage Friends and Lifestyle Study data (ox.ac.uk)</a:t>
            </a:r>
            <a:endParaRPr lang="en-US" dirty="0"/>
          </a:p>
          <a:p>
            <a:pPr lvl="1"/>
            <a:r>
              <a:rPr lang="en-US" dirty="0"/>
              <a:t>February 1995-January 1997 in Glasgow, Scotland</a:t>
            </a:r>
          </a:p>
          <a:p>
            <a:pPr lvl="1"/>
            <a:r>
              <a:rPr lang="en-US" dirty="0"/>
              <a:t>129 students measured 3 times (2</a:t>
            </a:r>
            <a:r>
              <a:rPr lang="en-US" baseline="30000" dirty="0"/>
              <a:t>nd</a:t>
            </a:r>
            <a:r>
              <a:rPr lang="en-US" dirty="0"/>
              <a:t>, 3</a:t>
            </a:r>
            <a:r>
              <a:rPr lang="en-US" baseline="30000" dirty="0"/>
              <a:t>rd</a:t>
            </a:r>
            <a:r>
              <a:rPr lang="en-US" dirty="0"/>
              <a:t>, and 4</a:t>
            </a:r>
            <a:r>
              <a:rPr lang="en-US" baseline="30000" dirty="0"/>
              <a:t>th</a:t>
            </a:r>
            <a:r>
              <a:rPr lang="en-US" dirty="0"/>
              <a:t> year at a secondary school, ages 13-15)</a:t>
            </a:r>
          </a:p>
          <a:p>
            <a:pPr lvl="1"/>
            <a:r>
              <a:rPr lang="en-US" dirty="0"/>
              <a:t>Funded by the Chief Scientist Office of the Scottish Home and Health Department under their Smoking Initiative</a:t>
            </a:r>
          </a:p>
          <a:p>
            <a:pPr lvl="1"/>
            <a:r>
              <a:rPr lang="en-US" dirty="0"/>
              <a:t>Goal was to “identify processes by which attitudes towards smoking and smoking behavior itself change over early to mid adolescence, focusing particularly on the stage of experimentation, and the transition from experimental to regular smoking”</a:t>
            </a:r>
          </a:p>
          <a:p>
            <a:pPr lvl="1"/>
            <a:endParaRPr lang="en-US" dirty="0"/>
          </a:p>
        </p:txBody>
      </p:sp>
    </p:spTree>
    <p:extLst>
      <p:ext uri="{BB962C8B-B14F-4D97-AF65-F5344CB8AC3E}">
        <p14:creationId xmlns:p14="http://schemas.microsoft.com/office/powerpoint/2010/main" val="25108600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C1874-D2F9-4675-B3EE-EAC8AF49A0A8}"/>
              </a:ext>
            </a:extLst>
          </p:cNvPr>
          <p:cNvSpPr>
            <a:spLocks noGrp="1"/>
          </p:cNvSpPr>
          <p:nvPr>
            <p:ph type="title"/>
          </p:nvPr>
        </p:nvSpPr>
        <p:spPr/>
        <p:txBody>
          <a:bodyPr/>
          <a:lstStyle/>
          <a:p>
            <a:r>
              <a:rPr lang="en-US" dirty="0"/>
              <a:t>Response Prediction</a:t>
            </a:r>
          </a:p>
        </p:txBody>
      </p:sp>
      <p:sp>
        <p:nvSpPr>
          <p:cNvPr id="3" name="Content Placeholder 2">
            <a:extLst>
              <a:ext uri="{FF2B5EF4-FFF2-40B4-BE49-F238E27FC236}">
                <a16:creationId xmlns:a16="http://schemas.microsoft.com/office/drawing/2014/main" id="{D9697395-AC54-4C75-9102-F50853B87883}"/>
              </a:ext>
            </a:extLst>
          </p:cNvPr>
          <p:cNvSpPr>
            <a:spLocks noGrp="1"/>
          </p:cNvSpPr>
          <p:nvPr>
            <p:ph idx="1"/>
          </p:nvPr>
        </p:nvSpPr>
        <p:spPr/>
        <p:txBody>
          <a:bodyPr>
            <a:normAutofit fontScale="92500" lnSpcReduction="20000"/>
          </a:bodyPr>
          <a:lstStyle/>
          <a:p>
            <a:r>
              <a:rPr lang="en-US" dirty="0"/>
              <a:t>Alcohol, tobacco, and cannabis are each individually scored for each student at each measurement point </a:t>
            </a:r>
          </a:p>
          <a:p>
            <a:pPr lvl="1"/>
            <a:r>
              <a:rPr lang="en-US" dirty="0"/>
              <a:t>from 1 to 5</a:t>
            </a:r>
          </a:p>
          <a:p>
            <a:pPr lvl="1"/>
            <a:r>
              <a:rPr lang="en-US" dirty="0"/>
              <a:t>1 is no use at all </a:t>
            </a:r>
          </a:p>
          <a:p>
            <a:pPr lvl="1"/>
            <a:r>
              <a:rPr lang="en-US" dirty="0"/>
              <a:t>5 is regular use</a:t>
            </a:r>
          </a:p>
          <a:p>
            <a:r>
              <a:rPr lang="en-US" dirty="0"/>
              <a:t>There is a directed adjacency matrix for each measurement between all the students where they mark between 1-3 for each other student</a:t>
            </a:r>
          </a:p>
          <a:p>
            <a:pPr lvl="1"/>
            <a:r>
              <a:rPr lang="en-US" dirty="0"/>
              <a:t>1 is a “best friend”</a:t>
            </a:r>
          </a:p>
          <a:p>
            <a:pPr lvl="1"/>
            <a:r>
              <a:rPr lang="en-US" dirty="0"/>
              <a:t>2 is “just a friend”</a:t>
            </a:r>
          </a:p>
          <a:p>
            <a:pPr lvl="1"/>
            <a:r>
              <a:rPr lang="en-US" dirty="0"/>
              <a:t>3 is “no friend”</a:t>
            </a:r>
          </a:p>
          <a:p>
            <a:r>
              <a:rPr lang="en-US" dirty="0"/>
              <a:t>Distances from the school, and from every other students’ home, and angle measurements (school vertex, each student’s home are the end points), are recorded as well</a:t>
            </a:r>
          </a:p>
          <a:p>
            <a:endParaRPr lang="en-US" dirty="0"/>
          </a:p>
        </p:txBody>
      </p:sp>
    </p:spTree>
    <p:extLst>
      <p:ext uri="{BB962C8B-B14F-4D97-AF65-F5344CB8AC3E}">
        <p14:creationId xmlns:p14="http://schemas.microsoft.com/office/powerpoint/2010/main" val="397713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94B99-1E29-45F4-B957-1E4162233020}"/>
              </a:ext>
            </a:extLst>
          </p:cNvPr>
          <p:cNvSpPr>
            <a:spLocks noGrp="1"/>
          </p:cNvSpPr>
          <p:nvPr>
            <p:ph type="title"/>
          </p:nvPr>
        </p:nvSpPr>
        <p:spPr/>
        <p:txBody>
          <a:bodyPr/>
          <a:lstStyle/>
          <a:p>
            <a:r>
              <a:rPr lang="en-US" dirty="0"/>
              <a:t>Response Prediction</a:t>
            </a:r>
          </a:p>
        </p:txBody>
      </p:sp>
      <p:sp>
        <p:nvSpPr>
          <p:cNvPr id="3" name="Content Placeholder 2">
            <a:extLst>
              <a:ext uri="{FF2B5EF4-FFF2-40B4-BE49-F238E27FC236}">
                <a16:creationId xmlns:a16="http://schemas.microsoft.com/office/drawing/2014/main" id="{9A84CCED-B47C-419A-BA4B-3BC3909D109F}"/>
              </a:ext>
            </a:extLst>
          </p:cNvPr>
          <p:cNvSpPr>
            <a:spLocks noGrp="1"/>
          </p:cNvSpPr>
          <p:nvPr>
            <p:ph idx="1"/>
          </p:nvPr>
        </p:nvSpPr>
        <p:spPr/>
        <p:txBody>
          <a:bodyPr/>
          <a:lstStyle/>
          <a:p>
            <a:r>
              <a:rPr lang="en-US" dirty="0"/>
              <a:t>There are additional factors that can be considered:</a:t>
            </a:r>
          </a:p>
          <a:p>
            <a:pPr lvl="1"/>
            <a:r>
              <a:rPr lang="en-US" dirty="0"/>
              <a:t>how much money did each student have</a:t>
            </a:r>
          </a:p>
          <a:p>
            <a:pPr lvl="1"/>
            <a:r>
              <a:rPr lang="en-US" dirty="0"/>
              <a:t>were they in a romantic relationship</a:t>
            </a:r>
          </a:p>
          <a:p>
            <a:pPr lvl="1"/>
            <a:r>
              <a:rPr lang="en-US" dirty="0"/>
              <a:t>did their parents or siblings smoke</a:t>
            </a:r>
          </a:p>
          <a:p>
            <a:pPr lvl="1"/>
            <a:r>
              <a:rPr lang="en-US" dirty="0"/>
              <a:t>what music do they like</a:t>
            </a:r>
          </a:p>
          <a:p>
            <a:pPr lvl="1"/>
            <a:r>
              <a:rPr lang="en-US" dirty="0"/>
              <a:t>how frequently do they participate in various leisure activities</a:t>
            </a:r>
          </a:p>
          <a:p>
            <a:endParaRPr lang="en-US" dirty="0"/>
          </a:p>
        </p:txBody>
      </p:sp>
    </p:spTree>
    <p:extLst>
      <p:ext uri="{BB962C8B-B14F-4D97-AF65-F5344CB8AC3E}">
        <p14:creationId xmlns:p14="http://schemas.microsoft.com/office/powerpoint/2010/main" val="3935821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3ECA9-C367-4FCA-8946-31B0C07809D6}"/>
              </a:ext>
            </a:extLst>
          </p:cNvPr>
          <p:cNvSpPr>
            <a:spLocks noGrp="1"/>
          </p:cNvSpPr>
          <p:nvPr>
            <p:ph type="title"/>
          </p:nvPr>
        </p:nvSpPr>
        <p:spPr/>
        <p:txBody>
          <a:bodyPr/>
          <a:lstStyle/>
          <a:p>
            <a:r>
              <a:rPr lang="en-US" dirty="0"/>
              <a:t>Response Prediction</a:t>
            </a:r>
          </a:p>
        </p:txBody>
      </p:sp>
      <p:sp>
        <p:nvSpPr>
          <p:cNvPr id="3" name="Content Placeholder 2">
            <a:extLst>
              <a:ext uri="{FF2B5EF4-FFF2-40B4-BE49-F238E27FC236}">
                <a16:creationId xmlns:a16="http://schemas.microsoft.com/office/drawing/2014/main" id="{08B165FF-5CC0-4948-959F-B17F3B6DC0F3}"/>
              </a:ext>
            </a:extLst>
          </p:cNvPr>
          <p:cNvSpPr>
            <a:spLocks noGrp="1"/>
          </p:cNvSpPr>
          <p:nvPr>
            <p:ph idx="1"/>
          </p:nvPr>
        </p:nvSpPr>
        <p:spPr/>
        <p:txBody>
          <a:bodyPr/>
          <a:lstStyle/>
          <a:p>
            <a:r>
              <a:rPr lang="en-US" dirty="0"/>
              <a:t>Initial results:</a:t>
            </a:r>
          </a:p>
          <a:p>
            <a:pPr lvl="1"/>
            <a:r>
              <a:rPr lang="en-US" dirty="0"/>
              <a:t>Students with 1 or more friends that use cannabis are more likely to eventually begin using cannabis than those with 0 such friends</a:t>
            </a:r>
          </a:p>
          <a:p>
            <a:pPr lvl="1"/>
            <a:endParaRPr lang="en-US" dirty="0"/>
          </a:p>
          <a:p>
            <a:pPr lvl="1"/>
            <a:r>
              <a:rPr lang="en-US" dirty="0"/>
              <a:t>Students with specific musical tastes are more likely to eventually begin using cannabis</a:t>
            </a:r>
          </a:p>
        </p:txBody>
      </p:sp>
    </p:spTree>
    <p:extLst>
      <p:ext uri="{BB962C8B-B14F-4D97-AF65-F5344CB8AC3E}">
        <p14:creationId xmlns:p14="http://schemas.microsoft.com/office/powerpoint/2010/main" val="1995643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2D2B7-64BD-41B2-AE6F-4930AC256A35}"/>
              </a:ext>
            </a:extLst>
          </p:cNvPr>
          <p:cNvSpPr>
            <a:spLocks noGrp="1"/>
          </p:cNvSpPr>
          <p:nvPr>
            <p:ph type="title"/>
          </p:nvPr>
        </p:nvSpPr>
        <p:spPr/>
        <p:txBody>
          <a:bodyPr/>
          <a:lstStyle/>
          <a:p>
            <a:r>
              <a:rPr lang="en-US" dirty="0"/>
              <a:t>Response Prediction</a:t>
            </a:r>
          </a:p>
        </p:txBody>
      </p:sp>
      <p:sp>
        <p:nvSpPr>
          <p:cNvPr id="3" name="Content Placeholder 2">
            <a:extLst>
              <a:ext uri="{FF2B5EF4-FFF2-40B4-BE49-F238E27FC236}">
                <a16:creationId xmlns:a16="http://schemas.microsoft.com/office/drawing/2014/main" id="{14B8D7E8-0216-4F2C-A92F-648BE7CBAF7B}"/>
              </a:ext>
            </a:extLst>
          </p:cNvPr>
          <p:cNvSpPr>
            <a:spLocks noGrp="1"/>
          </p:cNvSpPr>
          <p:nvPr>
            <p:ph idx="1"/>
          </p:nvPr>
        </p:nvSpPr>
        <p:spPr/>
        <p:txBody>
          <a:bodyPr/>
          <a:lstStyle/>
          <a:p>
            <a:r>
              <a:rPr lang="en-US" dirty="0"/>
              <a:t>Proposed Algorithms:</a:t>
            </a:r>
          </a:p>
          <a:p>
            <a:r>
              <a:rPr lang="en-US" dirty="0"/>
              <a:t>Principal component analysis (PCA) – using all the available features, map students onto a 2D plot where position predicts their likelihood to eventually use cannabis</a:t>
            </a:r>
          </a:p>
        </p:txBody>
      </p:sp>
      <p:pic>
        <p:nvPicPr>
          <p:cNvPr id="8" name="Picture 7" descr="Chart, scatter chart&#10;&#10;Description automatically generated">
            <a:extLst>
              <a:ext uri="{FF2B5EF4-FFF2-40B4-BE49-F238E27FC236}">
                <a16:creationId xmlns:a16="http://schemas.microsoft.com/office/drawing/2014/main" id="{A57C6355-ADA2-4DC1-A94E-5DDFA7880727}"/>
              </a:ext>
            </a:extLst>
          </p:cNvPr>
          <p:cNvPicPr>
            <a:picLocks noChangeAspect="1"/>
          </p:cNvPicPr>
          <p:nvPr/>
        </p:nvPicPr>
        <p:blipFill>
          <a:blip r:embed="rId2"/>
          <a:stretch>
            <a:fillRect/>
          </a:stretch>
        </p:blipFill>
        <p:spPr>
          <a:xfrm>
            <a:off x="1106520" y="3429000"/>
            <a:ext cx="5179979" cy="3429000"/>
          </a:xfrm>
          <a:prstGeom prst="rect">
            <a:avLst/>
          </a:prstGeom>
        </p:spPr>
      </p:pic>
    </p:spTree>
    <p:extLst>
      <p:ext uri="{BB962C8B-B14F-4D97-AF65-F5344CB8AC3E}">
        <p14:creationId xmlns:p14="http://schemas.microsoft.com/office/powerpoint/2010/main" val="3311154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9F701-733D-43FB-9E35-991DDCADD42F}"/>
              </a:ext>
            </a:extLst>
          </p:cNvPr>
          <p:cNvSpPr>
            <a:spLocks noGrp="1"/>
          </p:cNvSpPr>
          <p:nvPr>
            <p:ph type="title"/>
          </p:nvPr>
        </p:nvSpPr>
        <p:spPr/>
        <p:txBody>
          <a:bodyPr/>
          <a:lstStyle/>
          <a:p>
            <a:r>
              <a:rPr lang="en-US" dirty="0"/>
              <a:t>Response Prediction</a:t>
            </a:r>
          </a:p>
        </p:txBody>
      </p:sp>
      <p:sp>
        <p:nvSpPr>
          <p:cNvPr id="3" name="Content Placeholder 2">
            <a:extLst>
              <a:ext uri="{FF2B5EF4-FFF2-40B4-BE49-F238E27FC236}">
                <a16:creationId xmlns:a16="http://schemas.microsoft.com/office/drawing/2014/main" id="{C6B91599-4B7D-4926-B5B3-6064AE1B55FD}"/>
              </a:ext>
            </a:extLst>
          </p:cNvPr>
          <p:cNvSpPr>
            <a:spLocks noGrp="1"/>
          </p:cNvSpPr>
          <p:nvPr>
            <p:ph idx="1"/>
          </p:nvPr>
        </p:nvSpPr>
        <p:spPr/>
        <p:txBody>
          <a:bodyPr/>
          <a:lstStyle/>
          <a:p>
            <a:r>
              <a:rPr lang="en-US" dirty="0"/>
              <a:t>Proposed Algorithms:</a:t>
            </a:r>
          </a:p>
          <a:p>
            <a:r>
              <a:rPr lang="en-US" dirty="0"/>
              <a:t>Social Genotypes – Learn the activity patterns related to each topic for every user and then we can use your friends’ patterns to help predict your own</a:t>
            </a:r>
          </a:p>
        </p:txBody>
      </p:sp>
      <p:pic>
        <p:nvPicPr>
          <p:cNvPr id="4" name="Content Placeholder 4" descr="Diagram&#10;&#10;Description automatically generated with medium confidence">
            <a:extLst>
              <a:ext uri="{FF2B5EF4-FFF2-40B4-BE49-F238E27FC236}">
                <a16:creationId xmlns:a16="http://schemas.microsoft.com/office/drawing/2014/main" id="{2BA59A7C-853A-4EEA-84D6-307EDD3C979B}"/>
              </a:ext>
            </a:extLst>
          </p:cNvPr>
          <p:cNvPicPr>
            <a:picLocks noChangeAspect="1"/>
          </p:cNvPicPr>
          <p:nvPr/>
        </p:nvPicPr>
        <p:blipFill>
          <a:blip r:embed="rId2"/>
          <a:stretch>
            <a:fillRect/>
          </a:stretch>
        </p:blipFill>
        <p:spPr>
          <a:xfrm>
            <a:off x="964347" y="3246537"/>
            <a:ext cx="5131653" cy="2719776"/>
          </a:xfrm>
          <a:prstGeom prst="rect">
            <a:avLst/>
          </a:prstGeom>
        </p:spPr>
      </p:pic>
    </p:spTree>
    <p:extLst>
      <p:ext uri="{BB962C8B-B14F-4D97-AF65-F5344CB8AC3E}">
        <p14:creationId xmlns:p14="http://schemas.microsoft.com/office/powerpoint/2010/main" val="3274556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FDBC-F8C9-4D65-8E51-A3152499252D}"/>
              </a:ext>
            </a:extLst>
          </p:cNvPr>
          <p:cNvSpPr>
            <a:spLocks noGrp="1"/>
          </p:cNvSpPr>
          <p:nvPr>
            <p:ph type="title"/>
          </p:nvPr>
        </p:nvSpPr>
        <p:spPr/>
        <p:txBody>
          <a:bodyPr/>
          <a:lstStyle/>
          <a:p>
            <a:r>
              <a:rPr lang="en-US" dirty="0"/>
              <a:t>Response Prediction</a:t>
            </a:r>
          </a:p>
        </p:txBody>
      </p:sp>
      <p:sp>
        <p:nvSpPr>
          <p:cNvPr id="3" name="Content Placeholder 2">
            <a:extLst>
              <a:ext uri="{FF2B5EF4-FFF2-40B4-BE49-F238E27FC236}">
                <a16:creationId xmlns:a16="http://schemas.microsoft.com/office/drawing/2014/main" id="{681C0203-4004-4D35-A64F-93E94F3FFEE3}"/>
              </a:ext>
            </a:extLst>
          </p:cNvPr>
          <p:cNvSpPr>
            <a:spLocks noGrp="1"/>
          </p:cNvSpPr>
          <p:nvPr>
            <p:ph idx="1"/>
          </p:nvPr>
        </p:nvSpPr>
        <p:spPr/>
        <p:txBody>
          <a:bodyPr/>
          <a:lstStyle/>
          <a:p>
            <a:r>
              <a:rPr lang="en-US" dirty="0"/>
              <a:t>Current/Future plans:</a:t>
            </a:r>
          </a:p>
          <a:p>
            <a:r>
              <a:rPr lang="en-US" dirty="0"/>
              <a:t>Winter conference paper comparing and/or combining different methods for response prediction</a:t>
            </a:r>
          </a:p>
          <a:p>
            <a:pPr lvl="1"/>
            <a:r>
              <a:rPr lang="en-US" dirty="0"/>
              <a:t>Social genotypes, PCA, neural network, decision tree</a:t>
            </a:r>
          </a:p>
          <a:p>
            <a:pPr lvl="1"/>
            <a:r>
              <a:rPr lang="en-US" dirty="0"/>
              <a:t>Student lifestyle dataset + World Values Survey </a:t>
            </a:r>
            <a:r>
              <a:rPr lang="en-US" dirty="0">
                <a:hlinkClick r:id="rId2"/>
              </a:rPr>
              <a:t>WVS Database (worldvaluessurvey.org)</a:t>
            </a:r>
            <a:endParaRPr lang="en-US" dirty="0"/>
          </a:p>
          <a:p>
            <a:r>
              <a:rPr lang="en-US" dirty="0"/>
              <a:t>Prepare for official challenge (different dataset)</a:t>
            </a:r>
          </a:p>
        </p:txBody>
      </p:sp>
    </p:spTree>
    <p:extLst>
      <p:ext uri="{BB962C8B-B14F-4D97-AF65-F5344CB8AC3E}">
        <p14:creationId xmlns:p14="http://schemas.microsoft.com/office/powerpoint/2010/main" val="842906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0" name="Rectangle 19">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Isosceles Triangle 29">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Shape 35">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244ADE-E6E4-46FB-9B52-0F1B395CFDA6}"/>
              </a:ext>
            </a:extLst>
          </p:cNvPr>
          <p:cNvSpPr>
            <a:spLocks noGrp="1"/>
          </p:cNvSpPr>
          <p:nvPr>
            <p:ph type="title"/>
          </p:nvPr>
        </p:nvSpPr>
        <p:spPr>
          <a:xfrm>
            <a:off x="4419136" y="1020871"/>
            <a:ext cx="6960759" cy="2849671"/>
          </a:xfrm>
        </p:spPr>
        <p:txBody>
          <a:bodyPr vert="horz" lIns="91440" tIns="45720" rIns="91440" bIns="45720" rtlCol="0" anchor="b">
            <a:normAutofit/>
          </a:bodyPr>
          <a:lstStyle/>
          <a:p>
            <a:r>
              <a:rPr lang="en-US" sz="6000" dirty="0">
                <a:solidFill>
                  <a:srgbClr val="FFFFFF"/>
                </a:solidFill>
              </a:rPr>
              <a:t>Questions?</a:t>
            </a:r>
          </a:p>
        </p:txBody>
      </p:sp>
      <p:sp>
        <p:nvSpPr>
          <p:cNvPr id="38" name="Isosceles Triangle 37">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159370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785</TotalTime>
  <Words>1323</Words>
  <Application>Microsoft Office PowerPoint</Application>
  <PresentationFormat>Widescreen</PresentationFormat>
  <Paragraphs>153</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Cambria Math</vt:lpstr>
      <vt:lpstr>Trebuchet MS</vt:lpstr>
      <vt:lpstr>Wingdings 3</vt:lpstr>
      <vt:lpstr>Facet</vt:lpstr>
      <vt:lpstr>Clustering Bio Networks, Social Simulation, and Response Prediction</vt:lpstr>
      <vt:lpstr>Who am I?</vt:lpstr>
      <vt:lpstr>Project 1 – Clustering on Biological networks</vt:lpstr>
      <vt:lpstr>Clustering on biological networks</vt:lpstr>
      <vt:lpstr>Clustering on biological networks</vt:lpstr>
      <vt:lpstr>Clustering on biological networks</vt:lpstr>
      <vt:lpstr>Clustering on biological networks</vt:lpstr>
      <vt:lpstr>Clustering on biological networks</vt:lpstr>
      <vt:lpstr>Clustering on biological networks</vt:lpstr>
      <vt:lpstr>Project 2 – Social Simulation</vt:lpstr>
      <vt:lpstr>Social Simulation</vt:lpstr>
      <vt:lpstr>Social Simulation</vt:lpstr>
      <vt:lpstr>Social Simulation</vt:lpstr>
      <vt:lpstr>Social Simulation</vt:lpstr>
      <vt:lpstr>Project 3 – Response Prediction</vt:lpstr>
      <vt:lpstr>Response Prediction</vt:lpstr>
      <vt:lpstr>Response Prediction</vt:lpstr>
      <vt:lpstr>Response Prediction</vt:lpstr>
      <vt:lpstr>Response Prediction</vt:lpstr>
      <vt:lpstr>Response Prediction</vt:lpstr>
      <vt:lpstr>Response Prediction</vt:lpstr>
      <vt:lpstr>Response Prediction</vt:lpstr>
      <vt:lpstr>Response Prediction</vt:lpstr>
      <vt:lpstr>Response Prediction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Aamir Mandviwalla</dc:creator>
  <cp:lastModifiedBy>Szymanski, Bolek</cp:lastModifiedBy>
  <cp:revision>2</cp:revision>
  <dcterms:created xsi:type="dcterms:W3CDTF">2021-10-25T00:20:00Z</dcterms:created>
  <dcterms:modified xsi:type="dcterms:W3CDTF">2021-10-25T13:44:53Z</dcterms:modified>
</cp:coreProperties>
</file>